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301" r:id="rId3"/>
    <p:sldId id="295" r:id="rId4"/>
    <p:sldId id="275" r:id="rId5"/>
    <p:sldId id="281" r:id="rId6"/>
    <p:sldId id="282" r:id="rId7"/>
    <p:sldId id="286" r:id="rId8"/>
    <p:sldId id="289" r:id="rId9"/>
    <p:sldId id="296" r:id="rId10"/>
    <p:sldId id="290" r:id="rId11"/>
    <p:sldId id="294" r:id="rId12"/>
    <p:sldId id="293" r:id="rId13"/>
    <p:sldId id="292" r:id="rId14"/>
    <p:sldId id="287" r:id="rId15"/>
    <p:sldId id="299" r:id="rId16"/>
    <p:sldId id="288" r:id="rId17"/>
    <p:sldId id="298" r:id="rId18"/>
    <p:sldId id="297" r:id="rId19"/>
    <p:sldId id="300" r:id="rId20"/>
  </p:sldIdLst>
  <p:sldSz cx="9144000" cy="5143500" type="screen16x9"/>
  <p:notesSz cx="6858000" cy="9144000"/>
  <p:embeddedFontLst>
    <p:embeddedFont>
      <p:font typeface="Candara" panose="020E0502030303020204" pitchFamily="34" charset="0"/>
      <p:regular r:id="rId22"/>
      <p:bold r:id="rId23"/>
      <p:italic r:id="rId24"/>
      <p:boldItalic r:id="rId25"/>
    </p:embeddedFont>
    <p:embeddedFont>
      <p:font typeface="Lato" panose="020F0502020204030203" pitchFamily="34" charset="0"/>
      <p:regular r:id="rId26"/>
      <p:bold r:id="rId27"/>
      <p:italic r:id="rId28"/>
      <p:boldItalic r:id="rId29"/>
    </p:embeddedFont>
    <p:embeddedFont>
      <p:font typeface="Montserrat" panose="000005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BDBAB6-2353-4FE5-BD8C-8B50E5804A3F}" v="92" dt="2022-05-22T14:10:57.459"/>
    <p1510:client id="{C285650F-475F-427A-9D99-D8C291594D23}" v="3" dt="2022-05-25T15:29:55.5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7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microsoft.com/office/2015/10/relationships/revisionInfo" Target="revisionInfo.xml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71e6a428aac447ca" providerId="Windows Live" clId="Web-{19BDBAB6-2353-4FE5-BD8C-8B50E5804A3F}"/>
    <pc:docChg chg="modSld">
      <pc:chgData name="Guest User" userId="71e6a428aac447ca" providerId="Windows Live" clId="Web-{19BDBAB6-2353-4FE5-BD8C-8B50E5804A3F}" dt="2022-05-22T14:10:56.490" v="90" actId="20577"/>
      <pc:docMkLst>
        <pc:docMk/>
      </pc:docMkLst>
      <pc:sldChg chg="modSp">
        <pc:chgData name="Guest User" userId="71e6a428aac447ca" providerId="Windows Live" clId="Web-{19BDBAB6-2353-4FE5-BD8C-8B50E5804A3F}" dt="2022-05-22T14:10:56.490" v="90" actId="20577"/>
        <pc:sldMkLst>
          <pc:docMk/>
          <pc:sldMk cId="2619266304" sldId="293"/>
        </pc:sldMkLst>
        <pc:spChg chg="mod">
          <ac:chgData name="Guest User" userId="71e6a428aac447ca" providerId="Windows Live" clId="Web-{19BDBAB6-2353-4FE5-BD8C-8B50E5804A3F}" dt="2022-05-22T14:10:56.490" v="90" actId="20577"/>
          <ac:spMkLst>
            <pc:docMk/>
            <pc:sldMk cId="2619266304" sldId="293"/>
            <ac:spMk id="4" creationId="{32C3D530-0ED1-42D0-A843-2896F3DCB179}"/>
          </ac:spMkLst>
        </pc:spChg>
      </pc:sldChg>
    </pc:docChg>
  </pc:docChgLst>
  <pc:docChgLst>
    <pc:chgData name="Guest User" userId="71e6a428aac447ca" providerId="Windows Live" clId="Web-{C285650F-475F-427A-9D99-D8C291594D23}"/>
    <pc:docChg chg="modSld">
      <pc:chgData name="Guest User" userId="71e6a428aac447ca" providerId="Windows Live" clId="Web-{C285650F-475F-427A-9D99-D8C291594D23}" dt="2022-05-25T15:29:55.518" v="2" actId="20577"/>
      <pc:docMkLst>
        <pc:docMk/>
      </pc:docMkLst>
      <pc:sldChg chg="modSp">
        <pc:chgData name="Guest User" userId="71e6a428aac447ca" providerId="Windows Live" clId="Web-{C285650F-475F-427A-9D99-D8C291594D23}" dt="2022-05-25T15:29:55.518" v="2" actId="20577"/>
        <pc:sldMkLst>
          <pc:docMk/>
          <pc:sldMk cId="1851698438" sldId="290"/>
        </pc:sldMkLst>
        <pc:spChg chg="mod">
          <ac:chgData name="Guest User" userId="71e6a428aac447ca" providerId="Windows Live" clId="Web-{C285650F-475F-427A-9D99-D8C291594D23}" dt="2022-05-25T15:29:55.518" v="2" actId="20577"/>
          <ac:spMkLst>
            <pc:docMk/>
            <pc:sldMk cId="1851698438" sldId="290"/>
            <ac:spMk id="4" creationId="{32C3D530-0ED1-42D0-A843-2896F3DCB17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26339c77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726339c77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0811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26339c77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726339c77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5418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26339c77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726339c77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5176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26339c77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726339c77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4924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26339c77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726339c77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8941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26339c77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726339c77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02302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26339c77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726339c77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7815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26339c77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726339c77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28269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26339c77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726339c77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00830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26339c77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726339c77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943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4d2367b6a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4d2367b6a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550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4d2367b6a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4d2367b6a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4613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4d2367b6a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4d2367b6a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4dc844ea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54dc844ea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4dc844ea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4dc844ea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26339c77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726339c77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26339c77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726339c77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6415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26339c77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726339c77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2624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כותרת ותוכן" type="obj">
  <p:cSld name="OBJEC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>
            <a:spLocks noGrp="1"/>
          </p:cNvSpPr>
          <p:nvPr>
            <p:ph type="body" idx="1"/>
          </p:nvPr>
        </p:nvSpPr>
        <p:spPr>
          <a:xfrm>
            <a:off x="872067" y="2006600"/>
            <a:ext cx="7408200" cy="25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r" rtl="1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∗"/>
              <a:defRPr sz="2400" b="0" i="0" u="none" strike="noStrike" cap="non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914400" marR="0" lvl="1" indent="-368300" algn="r" rtl="1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Char char="∗"/>
              <a:defRPr sz="2200" b="0" i="0" u="none" strike="noStrike" cap="non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1371600" marR="0" lvl="2" indent="-355600" algn="r" rtl="1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∗"/>
              <a:defRPr sz="2000" b="0" i="0" u="none" strike="noStrike" cap="non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1828800" marR="0" lvl="3" indent="-342900" algn="r" rtl="1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∗"/>
              <a:defRPr sz="1800" b="0" i="0" u="none" strike="noStrike" cap="non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2286000" marR="0" lvl="4" indent="-330200" algn="r" rtl="1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∗"/>
              <a:defRPr sz="1600" b="0" i="0" u="none" strike="noStrike" cap="non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2743200" marR="0" lvl="5" indent="-317500" algn="r" rtl="1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∗"/>
              <a:defRPr sz="1400" b="0" i="0" u="none" strike="noStrike" cap="non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3200400" marR="0" lvl="6" indent="-317500" algn="r" rtl="1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∗"/>
              <a:defRPr sz="1400" b="0" i="0" u="none" strike="noStrike" cap="non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3657600" marR="0" lvl="7" indent="-317500" algn="r" rtl="1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∗"/>
              <a:defRPr sz="1400" b="0" i="0" u="none" strike="noStrike" cap="non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4114800" marR="0" lvl="8" indent="-317500" algn="r" rtl="1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Noto Sans Symbols"/>
              <a:buChar char="∗"/>
              <a:defRPr sz="1400" b="0" i="0" u="none" strike="noStrike" cap="non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dt" idx="10"/>
          </p:nvPr>
        </p:nvSpPr>
        <p:spPr>
          <a:xfrm>
            <a:off x="5163672" y="4687623"/>
            <a:ext cx="3786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R="0"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R="0"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R="0"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R="0"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R="0"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R="0"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R="0"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R="0"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ftr" idx="11"/>
          </p:nvPr>
        </p:nvSpPr>
        <p:spPr>
          <a:xfrm>
            <a:off x="193638" y="4687623"/>
            <a:ext cx="3786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R="0"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R="0"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R="0"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R="0"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R="0"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R="0"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R="0"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R="0"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ldNum" idx="12"/>
          </p:nvPr>
        </p:nvSpPr>
        <p:spPr>
          <a:xfrm>
            <a:off x="3991088" y="4687622"/>
            <a:ext cx="1161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1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ctr" rtl="1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ctr" rtl="1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ctr" rtl="1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ctr" rtl="1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ctr" rtl="1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ctr" rtl="1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ctr" rtl="1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ctr" rtl="1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title"/>
          </p:nvPr>
        </p:nvSpPr>
        <p:spPr>
          <a:xfrm>
            <a:off x="457200" y="253746"/>
            <a:ext cx="8229600" cy="9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ndara"/>
              <a:buNone/>
              <a:defRPr sz="4400" b="0" i="0" u="none" strike="noStrike" cap="non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R="0" lvl="1" algn="l" rtl="1">
              <a:spcBef>
                <a:spcPts val="0"/>
              </a:spcBef>
              <a:spcAft>
                <a:spcPts val="0"/>
              </a:spcAft>
              <a:buSzPts val="28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1">
              <a:spcBef>
                <a:spcPts val="0"/>
              </a:spcBef>
              <a:spcAft>
                <a:spcPts val="0"/>
              </a:spcAft>
              <a:buSzPts val="28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1">
              <a:spcBef>
                <a:spcPts val="0"/>
              </a:spcBef>
              <a:spcAft>
                <a:spcPts val="0"/>
              </a:spcAft>
              <a:buSzPts val="28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1">
              <a:spcBef>
                <a:spcPts val="0"/>
              </a:spcBef>
              <a:spcAft>
                <a:spcPts val="0"/>
              </a:spcAft>
              <a:buSzPts val="28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1">
              <a:spcBef>
                <a:spcPts val="0"/>
              </a:spcBef>
              <a:spcAft>
                <a:spcPts val="0"/>
              </a:spcAft>
              <a:buSzPts val="28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1">
              <a:spcBef>
                <a:spcPts val="0"/>
              </a:spcBef>
              <a:spcAft>
                <a:spcPts val="0"/>
              </a:spcAft>
              <a:buSzPts val="28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1">
              <a:spcBef>
                <a:spcPts val="0"/>
              </a:spcBef>
              <a:spcAft>
                <a:spcPts val="0"/>
              </a:spcAft>
              <a:buSzPts val="28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1">
              <a:spcBef>
                <a:spcPts val="0"/>
              </a:spcBef>
              <a:spcAft>
                <a:spcPts val="0"/>
              </a:spcAft>
              <a:buSzPts val="28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8622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W</a:t>
            </a:r>
            <a:r>
              <a:rPr lang="iw" b="1" dirty="0"/>
              <a:t>eb </a:t>
            </a:r>
            <a:r>
              <a:rPr lang="en-US" b="1" dirty="0"/>
              <a:t>D</a:t>
            </a:r>
            <a:r>
              <a:rPr lang="iw" b="1" dirty="0"/>
              <a:t>evelopment</a:t>
            </a:r>
            <a:br>
              <a:rPr lang="en-US" b="1" dirty="0"/>
            </a:br>
            <a:r>
              <a:rPr lang="en-US" b="1" dirty="0"/>
              <a:t>Lab 3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CSS</a:t>
            </a:r>
            <a:endParaRPr sz="3600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92781764-6431-492A-ABCB-8FF4E3650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605" y="128183"/>
            <a:ext cx="1524003" cy="152400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>
            <a:extLst>
              <a:ext uri="{FF2B5EF4-FFF2-40B4-BE49-F238E27FC236}">
                <a16:creationId xmlns:a16="http://schemas.microsoft.com/office/drawing/2014/main" id="{C149295D-B28F-4C3A-9D77-96417064A29F}"/>
              </a:ext>
            </a:extLst>
          </p:cNvPr>
          <p:cNvSpPr/>
          <p:nvPr/>
        </p:nvSpPr>
        <p:spPr>
          <a:xfrm>
            <a:off x="3482938" y="211130"/>
            <a:ext cx="24817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he-IL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תרגיל 1</a:t>
            </a:r>
          </a:p>
        </p:txBody>
      </p:sp>
      <p:sp>
        <p:nvSpPr>
          <p:cNvPr id="4" name="Google Shape;371;p48">
            <a:extLst>
              <a:ext uri="{FF2B5EF4-FFF2-40B4-BE49-F238E27FC236}">
                <a16:creationId xmlns:a16="http://schemas.microsoft.com/office/drawing/2014/main" id="{32C3D530-0ED1-42D0-A843-2896F3DCB1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906099" y="1610332"/>
            <a:ext cx="5898779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indent="0" algn="ctr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he-IL" sz="2800" dirty="0"/>
              <a:t>בנו אתר שבו:</a:t>
            </a:r>
          </a:p>
          <a:p>
            <a:pPr marL="146050" indent="0" algn="ctr">
              <a:buNone/>
            </a:pPr>
            <a:r>
              <a:rPr lang="he-IL" sz="2800" dirty="0"/>
              <a:t> שורה ראשונה: טקסט מודגש בצבע </a:t>
            </a:r>
            <a:r>
              <a:rPr lang="he-IL" sz="2800" dirty="0">
                <a:highlight>
                  <a:srgbClr val="FF0000"/>
                </a:highlight>
              </a:rPr>
              <a:t>אדום</a:t>
            </a:r>
            <a:r>
              <a:rPr lang="he-IL" sz="2800" dirty="0"/>
              <a:t> </a:t>
            </a:r>
          </a:p>
          <a:p>
            <a:pPr marL="146050" lvl="0" indent="0" algn="ctr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he-IL" sz="2800" dirty="0"/>
              <a:t>מתחת: טקס בצבע </a:t>
            </a:r>
            <a:r>
              <a:rPr lang="he-IL" sz="2800" dirty="0">
                <a:highlight>
                  <a:srgbClr val="00FF00"/>
                </a:highlight>
              </a:rPr>
              <a:t>ירוק</a:t>
            </a:r>
            <a:r>
              <a:rPr lang="he-IL" sz="2800" dirty="0"/>
              <a:t> </a:t>
            </a:r>
          </a:p>
          <a:p>
            <a:pPr marL="146050" lvl="0" indent="0" algn="ctr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he-IL" sz="2800" dirty="0"/>
              <a:t>מתחת: טקסט בצבע </a:t>
            </a:r>
            <a:r>
              <a:rPr lang="he-IL" sz="2800" dirty="0">
                <a:highlight>
                  <a:srgbClr val="000080"/>
                </a:highlight>
              </a:rPr>
              <a:t>כחול</a:t>
            </a:r>
          </a:p>
          <a:p>
            <a:pPr marL="146050" lvl="0" indent="0" algn="ctr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1851698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>
            <a:extLst>
              <a:ext uri="{FF2B5EF4-FFF2-40B4-BE49-F238E27FC236}">
                <a16:creationId xmlns:a16="http://schemas.microsoft.com/office/drawing/2014/main" id="{C149295D-B28F-4C3A-9D77-96417064A29F}"/>
              </a:ext>
            </a:extLst>
          </p:cNvPr>
          <p:cNvSpPr/>
          <p:nvPr/>
        </p:nvSpPr>
        <p:spPr>
          <a:xfrm>
            <a:off x="4832406" y="95016"/>
            <a:ext cx="18293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he-IL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פתרון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C7831D01-2935-45E3-BF3E-001B12A6D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205" y="1400628"/>
            <a:ext cx="3985290" cy="3169558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87AF3B02-8F77-40FE-9151-8C997BB39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7980" y="1783443"/>
            <a:ext cx="2986442" cy="130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40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>
            <a:extLst>
              <a:ext uri="{FF2B5EF4-FFF2-40B4-BE49-F238E27FC236}">
                <a16:creationId xmlns:a16="http://schemas.microsoft.com/office/drawing/2014/main" id="{C149295D-B28F-4C3A-9D77-96417064A29F}"/>
              </a:ext>
            </a:extLst>
          </p:cNvPr>
          <p:cNvSpPr/>
          <p:nvPr/>
        </p:nvSpPr>
        <p:spPr>
          <a:xfrm>
            <a:off x="3482938" y="211130"/>
            <a:ext cx="24817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he-IL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תרגיל 2</a:t>
            </a:r>
          </a:p>
        </p:txBody>
      </p:sp>
      <p:sp>
        <p:nvSpPr>
          <p:cNvPr id="4" name="Google Shape;371;p48">
            <a:extLst>
              <a:ext uri="{FF2B5EF4-FFF2-40B4-BE49-F238E27FC236}">
                <a16:creationId xmlns:a16="http://schemas.microsoft.com/office/drawing/2014/main" id="{32C3D530-0ED1-42D0-A843-2896F3DCB1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10646" y="1617590"/>
            <a:ext cx="7122707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 algn="ctr">
              <a:buNone/>
            </a:pPr>
            <a:r>
              <a:rPr lang="he-IL" sz="2800" dirty="0"/>
              <a:t>1. בנה את הטקסט "בדיקה" בצבע ירוק ושיהיה לו מסגרת בצבע שחור</a:t>
            </a:r>
            <a:endParaRPr lang="en-US" sz="2800" dirty="0"/>
          </a:p>
          <a:p>
            <a:pPr marL="146050" indent="0" algn="ctr">
              <a:lnSpc>
                <a:spcPct val="114999"/>
              </a:lnSpc>
              <a:buNone/>
            </a:pPr>
            <a:r>
              <a:rPr lang="he-IL" sz="2800" dirty="0"/>
              <a:t>2. שורה שניה - בצבע כחול ושיהיה לו רקע אדום</a:t>
            </a:r>
          </a:p>
          <a:p>
            <a:pPr marL="146050" indent="0" algn="ctr">
              <a:lnSpc>
                <a:spcPct val="114999"/>
              </a:lnSpc>
              <a:buNone/>
            </a:pPr>
            <a:r>
              <a:rPr lang="he-IL" sz="2800" dirty="0"/>
              <a:t>3. שורה שלישית - בצבע אדום ושיהיה לו רקע כחול</a:t>
            </a:r>
          </a:p>
          <a:p>
            <a:pPr marL="146050" lvl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he-IL" sz="2800" dirty="0"/>
              <a:t>.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2619266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>
            <a:extLst>
              <a:ext uri="{FF2B5EF4-FFF2-40B4-BE49-F238E27FC236}">
                <a16:creationId xmlns:a16="http://schemas.microsoft.com/office/drawing/2014/main" id="{C149295D-B28F-4C3A-9D77-96417064A29F}"/>
              </a:ext>
            </a:extLst>
          </p:cNvPr>
          <p:cNvSpPr/>
          <p:nvPr/>
        </p:nvSpPr>
        <p:spPr>
          <a:xfrm>
            <a:off x="4832406" y="95016"/>
            <a:ext cx="18293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he-IL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פתרון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98344823-5990-4834-97B4-B780FFC74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914" y="907657"/>
            <a:ext cx="2525486" cy="386656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E8616BBC-A800-496C-90F2-E97CC1E9C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1790265"/>
            <a:ext cx="5146448" cy="90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890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>
            <a:extLst>
              <a:ext uri="{FF2B5EF4-FFF2-40B4-BE49-F238E27FC236}">
                <a16:creationId xmlns:a16="http://schemas.microsoft.com/office/drawing/2014/main" id="{C149295D-B28F-4C3A-9D77-96417064A29F}"/>
              </a:ext>
            </a:extLst>
          </p:cNvPr>
          <p:cNvSpPr/>
          <p:nvPr/>
        </p:nvSpPr>
        <p:spPr>
          <a:xfrm>
            <a:off x="1177872" y="180133"/>
            <a:ext cx="6500024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he-IL" sz="2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בד"כ נפריד את ה</a:t>
            </a:r>
            <a:r>
              <a: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CSS</a:t>
            </a:r>
          </a:p>
          <a:p>
            <a:pPr algn="ctr" rtl="1"/>
            <a:r>
              <a:rPr lang="he-IL" sz="28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וה</a:t>
            </a:r>
            <a:r>
              <a:rPr lang="en-US" sz="2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HTML-</a:t>
            </a:r>
            <a:r>
              <a:rPr lang="he-IL" sz="2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ל 2 קבצים נפ</a:t>
            </a:r>
            <a:r>
              <a:rPr lang="he-IL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רדים </a:t>
            </a:r>
          </a:p>
          <a:p>
            <a:pPr algn="ctr" rtl="1"/>
            <a:r>
              <a:rPr lang="he-IL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ונשתמש בסלקטורים של ה </a:t>
            </a:r>
            <a:r>
              <a: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Class</a:t>
            </a:r>
            <a:endParaRPr lang="he-IL" sz="2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5D7A17EC-2743-4927-B782-07AF30E75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939" y="1633943"/>
            <a:ext cx="5742121" cy="320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298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>
            <a:extLst>
              <a:ext uri="{FF2B5EF4-FFF2-40B4-BE49-F238E27FC236}">
                <a16:creationId xmlns:a16="http://schemas.microsoft.com/office/drawing/2014/main" id="{C149295D-B28F-4C3A-9D77-96417064A29F}"/>
              </a:ext>
            </a:extLst>
          </p:cNvPr>
          <p:cNvSpPr/>
          <p:nvPr/>
        </p:nvSpPr>
        <p:spPr>
          <a:xfrm>
            <a:off x="1177872" y="180133"/>
            <a:ext cx="650002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he-IL" sz="2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שיטות להוספת </a:t>
            </a:r>
            <a:r>
              <a:rPr lang="en-US" sz="2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CSS</a:t>
            </a:r>
            <a:endParaRPr lang="he-IL" sz="2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C98117D1-6265-4A42-81CF-1C7FFEEFE6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78"/>
          <a:stretch/>
        </p:blipFill>
        <p:spPr>
          <a:xfrm>
            <a:off x="2496456" y="703353"/>
            <a:ext cx="3955144" cy="436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84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>
            <a:extLst>
              <a:ext uri="{FF2B5EF4-FFF2-40B4-BE49-F238E27FC236}">
                <a16:creationId xmlns:a16="http://schemas.microsoft.com/office/drawing/2014/main" id="{C149295D-B28F-4C3A-9D77-96417064A29F}"/>
              </a:ext>
            </a:extLst>
          </p:cNvPr>
          <p:cNvSpPr/>
          <p:nvPr/>
        </p:nvSpPr>
        <p:spPr>
          <a:xfrm>
            <a:off x="1396692" y="-30816"/>
            <a:ext cx="650002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en-US" sz="3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CSS BOX MODEL</a:t>
            </a:r>
            <a:endParaRPr lang="he-IL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B0C427DA-2547-4C11-A3DA-45961CAC8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028" y="615515"/>
            <a:ext cx="5369337" cy="439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98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>
            <a:extLst>
              <a:ext uri="{FF2B5EF4-FFF2-40B4-BE49-F238E27FC236}">
                <a16:creationId xmlns:a16="http://schemas.microsoft.com/office/drawing/2014/main" id="{C149295D-B28F-4C3A-9D77-96417064A29F}"/>
              </a:ext>
            </a:extLst>
          </p:cNvPr>
          <p:cNvSpPr/>
          <p:nvPr/>
        </p:nvSpPr>
        <p:spPr>
          <a:xfrm>
            <a:off x="1321988" y="306418"/>
            <a:ext cx="650002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he-IL" sz="3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תרגיל 3</a:t>
            </a:r>
            <a:endParaRPr lang="he-IL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94920B6B-C747-411F-B0E0-4EA9B3A0C014}"/>
              </a:ext>
            </a:extLst>
          </p:cNvPr>
          <p:cNvSpPr/>
          <p:nvPr/>
        </p:nvSpPr>
        <p:spPr>
          <a:xfrm>
            <a:off x="1475415" y="2306476"/>
            <a:ext cx="6500024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he-IL" sz="2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צור ע"י </a:t>
            </a:r>
            <a:r>
              <a:rPr lang="en-US" sz="2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CSS</a:t>
            </a:r>
            <a:r>
              <a:rPr lang="he-IL" sz="2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משולש </a:t>
            </a:r>
            <a:r>
              <a:rPr lang="he-IL" sz="2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highlight>
                  <a:srgbClr val="FFFF00"/>
                </a:highlight>
              </a:rPr>
              <a:t>צהוב</a:t>
            </a:r>
            <a:r>
              <a:rPr lang="he-IL" sz="2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, עיגול </a:t>
            </a:r>
            <a:r>
              <a:rPr lang="he-IL" sz="2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highlight>
                  <a:srgbClr val="00FF00"/>
                </a:highlight>
              </a:rPr>
              <a:t>ירוק</a:t>
            </a:r>
            <a:r>
              <a:rPr lang="he-IL" sz="2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, מלבן </a:t>
            </a:r>
            <a:r>
              <a:rPr lang="he-IL" sz="2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highlight>
                  <a:srgbClr val="FF0000"/>
                </a:highlight>
              </a:rPr>
              <a:t>אדום</a:t>
            </a:r>
            <a:r>
              <a:rPr lang="he-IL" sz="2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וריבוע </a:t>
            </a:r>
            <a:r>
              <a:rPr lang="he-IL" sz="2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highlight>
                  <a:srgbClr val="00FFFF"/>
                </a:highlight>
              </a:rPr>
              <a:t>כחול</a:t>
            </a:r>
            <a:r>
              <a:rPr lang="he-IL" sz="2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. רבע את הגודל כיצ</a:t>
            </a:r>
            <a:r>
              <a:rPr lang="he-IL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ד שתרצה.</a:t>
            </a:r>
            <a:endParaRPr lang="he-IL" sz="2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7604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>
            <a:extLst>
              <a:ext uri="{FF2B5EF4-FFF2-40B4-BE49-F238E27FC236}">
                <a16:creationId xmlns:a16="http://schemas.microsoft.com/office/drawing/2014/main" id="{C149295D-B28F-4C3A-9D77-96417064A29F}"/>
              </a:ext>
            </a:extLst>
          </p:cNvPr>
          <p:cNvSpPr/>
          <p:nvPr/>
        </p:nvSpPr>
        <p:spPr>
          <a:xfrm>
            <a:off x="537029" y="306418"/>
            <a:ext cx="846182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he-IL" sz="3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יצירת צורות ב </a:t>
            </a:r>
            <a:r>
              <a:rPr lang="en-US" sz="3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-</a:t>
            </a:r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CSS</a:t>
            </a:r>
            <a:r>
              <a:rPr lang="he-IL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פתרון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4C1C5C-93A3-45C1-820E-AA79A3470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952749"/>
            <a:ext cx="609600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3946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>
            <a:extLst>
              <a:ext uri="{FF2B5EF4-FFF2-40B4-BE49-F238E27FC236}">
                <a16:creationId xmlns:a16="http://schemas.microsoft.com/office/drawing/2014/main" id="{C149295D-B28F-4C3A-9D77-96417064A29F}"/>
              </a:ext>
            </a:extLst>
          </p:cNvPr>
          <p:cNvSpPr/>
          <p:nvPr/>
        </p:nvSpPr>
        <p:spPr>
          <a:xfrm>
            <a:off x="537029" y="306418"/>
            <a:ext cx="846182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he-IL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דוגמא ל</a:t>
            </a:r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CSS</a:t>
            </a:r>
            <a:endParaRPr lang="he-IL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CDEA2DDE-27EE-4E9A-8200-B5F5968BE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9444"/>
            <a:ext cx="3497942" cy="3497942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763DBCF-8016-4C9F-AFE6-9EFE4A60F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3163" y="1604540"/>
            <a:ext cx="3347750" cy="3347750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E4418795-0A7E-4A7E-A4D0-FFB6CBF93A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556"/>
          <a:stretch/>
        </p:blipFill>
        <p:spPr>
          <a:xfrm>
            <a:off x="6492328" y="1690719"/>
            <a:ext cx="2506906" cy="311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4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לבן 8">
            <a:extLst>
              <a:ext uri="{FF2B5EF4-FFF2-40B4-BE49-F238E27FC236}">
                <a16:creationId xmlns:a16="http://schemas.microsoft.com/office/drawing/2014/main" id="{7D9BD9C9-56B3-45BC-856A-4355E3422E76}"/>
              </a:ext>
            </a:extLst>
          </p:cNvPr>
          <p:cNvSpPr/>
          <p:nvPr/>
        </p:nvSpPr>
        <p:spPr>
          <a:xfrm>
            <a:off x="2204014" y="281152"/>
            <a:ext cx="47949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he-IL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סלקטור מה זה?</a:t>
            </a:r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E579D921-2707-4717-81D7-07FEB7289845}"/>
              </a:ext>
            </a:extLst>
          </p:cNvPr>
          <p:cNvSpPr/>
          <p:nvPr/>
        </p:nvSpPr>
        <p:spPr>
          <a:xfrm>
            <a:off x="1230054" y="1637895"/>
            <a:ext cx="6534161" cy="267765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he-IL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המטרה של סלקטור זה </a:t>
            </a:r>
            <a:r>
              <a:rPr lang="he-IL" sz="2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"לשלוט" </a:t>
            </a:r>
          </a:p>
          <a:p>
            <a:pPr algn="ctr" rtl="1"/>
            <a:r>
              <a:rPr lang="he-IL" sz="2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על אלמנט מסוים ולשנות את התכונות שלו.</a:t>
            </a:r>
          </a:p>
          <a:p>
            <a:pPr algn="ctr" rtl="1"/>
            <a:r>
              <a:rPr lang="he-IL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לדוגמא אם יש טקסט </a:t>
            </a:r>
          </a:p>
          <a:p>
            <a:pPr algn="ctr" rtl="1"/>
            <a:r>
              <a:rPr lang="he-IL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ואנו רוצים לשנות את התכונה </a:t>
            </a:r>
          </a:p>
          <a:p>
            <a:pPr algn="ctr" rtl="1"/>
            <a:r>
              <a:rPr lang="he-IL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"צבע":</a:t>
            </a:r>
          </a:p>
          <a:p>
            <a:pPr algn="ctr" rtl="1"/>
            <a:r>
              <a:rPr lang="he-IL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highlight>
                  <a:srgbClr val="000000"/>
                </a:highlight>
              </a:rPr>
              <a:t>משחור</a:t>
            </a:r>
            <a:r>
              <a:rPr lang="he-IL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he-IL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highlight>
                  <a:srgbClr val="FF0000"/>
                </a:highlight>
              </a:rPr>
              <a:t>לאדום</a:t>
            </a:r>
            <a:r>
              <a:rPr lang="he-IL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.</a:t>
            </a:r>
            <a:endParaRPr lang="he-IL" sz="2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22747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לבן 8">
            <a:extLst>
              <a:ext uri="{FF2B5EF4-FFF2-40B4-BE49-F238E27FC236}">
                <a16:creationId xmlns:a16="http://schemas.microsoft.com/office/drawing/2014/main" id="{7D9BD9C9-56B3-45BC-856A-4355E3422E76}"/>
              </a:ext>
            </a:extLst>
          </p:cNvPr>
          <p:cNvSpPr/>
          <p:nvPr/>
        </p:nvSpPr>
        <p:spPr>
          <a:xfrm>
            <a:off x="1836921" y="281152"/>
            <a:ext cx="55290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he-IL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המבנה של ה-</a:t>
            </a:r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CSS</a:t>
            </a:r>
            <a:endParaRPr lang="he-IL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B5347401-B6C1-4842-A20D-2F4C61C10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25" y="1654629"/>
            <a:ext cx="7284070" cy="327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667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3" descr="C:\Users\MeirHQ\Desktop\תכנות וניהול אינטרנט\anatomy-of-a-css-rule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58651" y="1807786"/>
            <a:ext cx="3193256" cy="2193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79;p34">
            <a:extLst>
              <a:ext uri="{FF2B5EF4-FFF2-40B4-BE49-F238E27FC236}">
                <a16:creationId xmlns:a16="http://schemas.microsoft.com/office/drawing/2014/main" id="{809649D2-32F0-47C9-8DCE-1DAA151F5EB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0502" y="4161295"/>
            <a:ext cx="7945626" cy="514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04;p38" descr="C:\Users\MeirHQ\Desktop\תכנות וניהול אינטרנט\syntax-css1.png">
            <a:extLst>
              <a:ext uri="{FF2B5EF4-FFF2-40B4-BE49-F238E27FC236}">
                <a16:creationId xmlns:a16="http://schemas.microsoft.com/office/drawing/2014/main" id="{C77B4351-C597-458E-93C5-C37936084E9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1248" y="1936829"/>
            <a:ext cx="3581375" cy="16884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מלבן 8">
            <a:extLst>
              <a:ext uri="{FF2B5EF4-FFF2-40B4-BE49-F238E27FC236}">
                <a16:creationId xmlns:a16="http://schemas.microsoft.com/office/drawing/2014/main" id="{7D9BD9C9-56B3-45BC-856A-4355E3422E76}"/>
              </a:ext>
            </a:extLst>
          </p:cNvPr>
          <p:cNvSpPr/>
          <p:nvPr/>
        </p:nvSpPr>
        <p:spPr>
          <a:xfrm>
            <a:off x="1010768" y="136009"/>
            <a:ext cx="712246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he-IL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סלקטורים וצביעת טקסט</a:t>
            </a:r>
            <a:endParaRPr lang="en-US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 rtl="1"/>
            <a:r>
              <a:rPr lang="he-IL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ע"י </a:t>
            </a:r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Inline</a:t>
            </a:r>
            <a:endParaRPr lang="he-IL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85994" y="2585862"/>
            <a:ext cx="3452050" cy="14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93126" y="4088933"/>
            <a:ext cx="4881176" cy="548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9"/>
          <p:cNvSpPr/>
          <p:nvPr/>
        </p:nvSpPr>
        <p:spPr>
          <a:xfrm>
            <a:off x="2185994" y="2062091"/>
            <a:ext cx="691800" cy="636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1B6FD"/>
          </a:solidFill>
          <a:ln w="15875" cap="flat" cmpd="sng">
            <a:solidFill>
              <a:srgbClr val="175B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E0B02573-4616-4EE6-A291-937EFBF727F9}"/>
              </a:ext>
            </a:extLst>
          </p:cNvPr>
          <p:cNvSpPr/>
          <p:nvPr/>
        </p:nvSpPr>
        <p:spPr>
          <a:xfrm>
            <a:off x="1731768" y="634573"/>
            <a:ext cx="60612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he-IL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סלקטור ע"י </a:t>
            </a:r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CLASS</a:t>
            </a:r>
            <a:endParaRPr lang="he-IL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41975" y="1754959"/>
            <a:ext cx="2179421" cy="1327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81099" y="3398191"/>
            <a:ext cx="2427527" cy="1309768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0"/>
          <p:cNvSpPr/>
          <p:nvPr/>
        </p:nvSpPr>
        <p:spPr>
          <a:xfrm>
            <a:off x="3395019" y="1221377"/>
            <a:ext cx="691800" cy="636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1B6FD"/>
          </a:solidFill>
          <a:ln w="15875" cap="flat" cmpd="sng">
            <a:solidFill>
              <a:srgbClr val="175B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FAF5F445-458B-4F2C-8C39-6091CBDA6F5B}"/>
              </a:ext>
            </a:extLst>
          </p:cNvPr>
          <p:cNvSpPr/>
          <p:nvPr/>
        </p:nvSpPr>
        <p:spPr>
          <a:xfrm>
            <a:off x="2529944" y="211130"/>
            <a:ext cx="43877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he-IL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סלקטור ע"י </a:t>
            </a:r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ID</a:t>
            </a:r>
            <a:endParaRPr lang="he-IL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44" descr="Image result for css selector overith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7261" y="1248091"/>
            <a:ext cx="6073113" cy="375305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מלבן 5">
            <a:extLst>
              <a:ext uri="{FF2B5EF4-FFF2-40B4-BE49-F238E27FC236}">
                <a16:creationId xmlns:a16="http://schemas.microsoft.com/office/drawing/2014/main" id="{C149295D-B28F-4C3A-9D77-96417064A29F}"/>
              </a:ext>
            </a:extLst>
          </p:cNvPr>
          <p:cNvSpPr/>
          <p:nvPr/>
        </p:nvSpPr>
        <p:spPr>
          <a:xfrm>
            <a:off x="1931227" y="211130"/>
            <a:ext cx="55851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he-IL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איזה סלקטור שולט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>
            <a:extLst>
              <a:ext uri="{FF2B5EF4-FFF2-40B4-BE49-F238E27FC236}">
                <a16:creationId xmlns:a16="http://schemas.microsoft.com/office/drawing/2014/main" id="{C149295D-B28F-4C3A-9D77-96417064A29F}"/>
              </a:ext>
            </a:extLst>
          </p:cNvPr>
          <p:cNvSpPr/>
          <p:nvPr/>
        </p:nvSpPr>
        <p:spPr>
          <a:xfrm>
            <a:off x="2327172" y="211130"/>
            <a:ext cx="47933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he-IL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סיכום סלקטורים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0B9151CE-04AB-41CF-B55F-419DF36FD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590" y="1300567"/>
            <a:ext cx="6379410" cy="370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66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>
            <a:extLst>
              <a:ext uri="{FF2B5EF4-FFF2-40B4-BE49-F238E27FC236}">
                <a16:creationId xmlns:a16="http://schemas.microsoft.com/office/drawing/2014/main" id="{C149295D-B28F-4C3A-9D77-96417064A29F}"/>
              </a:ext>
            </a:extLst>
          </p:cNvPr>
          <p:cNvSpPr/>
          <p:nvPr/>
        </p:nvSpPr>
        <p:spPr>
          <a:xfrm>
            <a:off x="5361469" y="915072"/>
            <a:ext cx="319510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he-IL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סיכום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 rtl="1"/>
            <a:r>
              <a:rPr lang="he-IL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סלקטורים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06F9A41C-B6A4-4409-B22C-98DFD34C5A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74"/>
          <a:stretch/>
        </p:blipFill>
        <p:spPr>
          <a:xfrm>
            <a:off x="1255955" y="156210"/>
            <a:ext cx="3974523" cy="483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680173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163</Words>
  <Application>Microsoft Office PowerPoint</Application>
  <PresentationFormat>On-screen Show (16:9)</PresentationFormat>
  <Paragraphs>36</Paragraphs>
  <Slides>19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Focus</vt:lpstr>
      <vt:lpstr>Web Development Lab 3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Lab 3</dc:title>
  <dc:creator>GOOD-MAN</dc:creator>
  <cp:lastModifiedBy>GOOD-MAN</cp:lastModifiedBy>
  <cp:revision>28</cp:revision>
  <dcterms:modified xsi:type="dcterms:W3CDTF">2022-05-25T15:30:01Z</dcterms:modified>
</cp:coreProperties>
</file>